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9" r:id="rId3"/>
    <p:sldId id="315" r:id="rId4"/>
    <p:sldId id="316" r:id="rId5"/>
    <p:sldId id="258" r:id="rId6"/>
    <p:sldId id="259" r:id="rId7"/>
    <p:sldId id="260" r:id="rId8"/>
    <p:sldId id="320" r:id="rId9"/>
    <p:sldId id="261" r:id="rId10"/>
    <p:sldId id="265" r:id="rId11"/>
    <p:sldId id="325" r:id="rId12"/>
    <p:sldId id="266" r:id="rId13"/>
    <p:sldId id="270" r:id="rId14"/>
    <p:sldId id="276" r:id="rId15"/>
    <p:sldId id="277" r:id="rId16"/>
    <p:sldId id="279" r:id="rId17"/>
    <p:sldId id="321" r:id="rId18"/>
    <p:sldId id="322" r:id="rId19"/>
    <p:sldId id="327" r:id="rId20"/>
    <p:sldId id="32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CF4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>
      <p:cViewPr>
        <p:scale>
          <a:sx n="90" d="100"/>
          <a:sy n="90" d="100"/>
        </p:scale>
        <p:origin x="-98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9DE512-5C3B-7846-B856-94374BD9A22B}" type="doc">
      <dgm:prSet loTypeId="urn:microsoft.com/office/officeart/2005/8/layout/default" loCatId="list" qsTypeId="urn:microsoft.com/office/officeart/2005/8/quickstyle/simple4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68B5D3-6674-6846-91B4-D076E4FE93E2}">
      <dgm:prSet phldrT="[Text]"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C43ACEC8-56D3-054C-9ACE-F945FAA983E2}" type="parTrans" cxnId="{FBE96F34-F51C-EA4E-99E5-7BB0344078FF}">
      <dgm:prSet/>
      <dgm:spPr/>
      <dgm:t>
        <a:bodyPr/>
        <a:lstStyle/>
        <a:p>
          <a:endParaRPr lang="en-US"/>
        </a:p>
      </dgm:t>
    </dgm:pt>
    <dgm:pt modelId="{9F9E51F0-EDB9-2145-A19A-A877D9E8D9D6}" type="sibTrans" cxnId="{FBE96F34-F51C-EA4E-99E5-7BB0344078FF}">
      <dgm:prSet/>
      <dgm:spPr/>
      <dgm:t>
        <a:bodyPr/>
        <a:lstStyle/>
        <a:p>
          <a:endParaRPr lang="en-US"/>
        </a:p>
      </dgm:t>
    </dgm:pt>
    <dgm:pt modelId="{A4DE79C1-AABB-5245-B3CA-CE6B7D922554}">
      <dgm:prSet phldrT="[Text]"/>
      <dgm:spPr/>
      <dgm:t>
        <a:bodyPr/>
        <a:lstStyle/>
        <a:p>
          <a:r>
            <a:rPr lang="en-US" dirty="0" smtClean="0"/>
            <a:t>Education </a:t>
          </a:r>
          <a:endParaRPr lang="en-US" dirty="0"/>
        </a:p>
      </dgm:t>
    </dgm:pt>
    <dgm:pt modelId="{8CF1B99C-99A9-1841-80ED-6F3C697DCEB1}" type="parTrans" cxnId="{BACA8DC2-31C3-1F4D-B77C-99C8C87490AD}">
      <dgm:prSet/>
      <dgm:spPr/>
      <dgm:t>
        <a:bodyPr/>
        <a:lstStyle/>
        <a:p>
          <a:endParaRPr lang="en-US"/>
        </a:p>
      </dgm:t>
    </dgm:pt>
    <dgm:pt modelId="{FE9DDAEB-C170-064B-AABD-7322C768C68B}" type="sibTrans" cxnId="{BACA8DC2-31C3-1F4D-B77C-99C8C87490AD}">
      <dgm:prSet/>
      <dgm:spPr/>
      <dgm:t>
        <a:bodyPr/>
        <a:lstStyle/>
        <a:p>
          <a:endParaRPr lang="en-US"/>
        </a:p>
      </dgm:t>
    </dgm:pt>
    <dgm:pt modelId="{7D3EE2B0-CB59-4B45-B82A-5FEBA15BB971}">
      <dgm:prSet phldrT="[Text]"/>
      <dgm:spPr/>
      <dgm:t>
        <a:bodyPr/>
        <a:lstStyle/>
        <a:p>
          <a:r>
            <a:rPr lang="en-US" dirty="0" smtClean="0"/>
            <a:t>Safety and Security</a:t>
          </a:r>
          <a:endParaRPr lang="en-US" dirty="0"/>
        </a:p>
      </dgm:t>
    </dgm:pt>
    <dgm:pt modelId="{898F374D-453F-AF4C-BCC0-594D2DC2D732}" type="parTrans" cxnId="{52A07555-93C2-364C-9FD9-57C93C8FA5FD}">
      <dgm:prSet/>
      <dgm:spPr/>
      <dgm:t>
        <a:bodyPr/>
        <a:lstStyle/>
        <a:p>
          <a:endParaRPr lang="en-US"/>
        </a:p>
      </dgm:t>
    </dgm:pt>
    <dgm:pt modelId="{3FEB53E0-307E-3249-A25C-2E7EB7F57B6C}" type="sibTrans" cxnId="{52A07555-93C2-364C-9FD9-57C93C8FA5FD}">
      <dgm:prSet/>
      <dgm:spPr/>
      <dgm:t>
        <a:bodyPr/>
        <a:lstStyle/>
        <a:p>
          <a:endParaRPr lang="en-US"/>
        </a:p>
      </dgm:t>
    </dgm:pt>
    <dgm:pt modelId="{2FC44D2D-B853-404C-869A-7CADBD90E1C1}">
      <dgm:prSet phldrT="[Text]"/>
      <dgm:spPr/>
      <dgm:t>
        <a:bodyPr/>
        <a:lstStyle/>
        <a:p>
          <a:r>
            <a:rPr lang="en-US" dirty="0" smtClean="0"/>
            <a:t>Decent work and sustainable livelihoods </a:t>
          </a:r>
          <a:endParaRPr lang="en-US" dirty="0"/>
        </a:p>
      </dgm:t>
    </dgm:pt>
    <dgm:pt modelId="{1B963138-8B72-484A-BB8D-F98A9FB89C8F}" type="parTrans" cxnId="{4CD00B88-D375-6F4C-8D7A-6B39B9711BE6}">
      <dgm:prSet/>
      <dgm:spPr/>
      <dgm:t>
        <a:bodyPr/>
        <a:lstStyle/>
        <a:p>
          <a:endParaRPr lang="en-US"/>
        </a:p>
      </dgm:t>
    </dgm:pt>
    <dgm:pt modelId="{332C9A8C-B38A-F24F-B192-7A01D4A0552C}" type="sibTrans" cxnId="{4CD00B88-D375-6F4C-8D7A-6B39B9711BE6}">
      <dgm:prSet/>
      <dgm:spPr/>
      <dgm:t>
        <a:bodyPr/>
        <a:lstStyle/>
        <a:p>
          <a:endParaRPr lang="en-US"/>
        </a:p>
      </dgm:t>
    </dgm:pt>
    <dgm:pt modelId="{09C01F00-55A9-8B42-8DF6-6E8C209A234D}">
      <dgm:prSet phldrT="[Text]"/>
      <dgm:spPr/>
      <dgm:t>
        <a:bodyPr/>
        <a:lstStyle/>
        <a:p>
          <a:r>
            <a:rPr lang="en-US" dirty="0" smtClean="0"/>
            <a:t>Rural development </a:t>
          </a:r>
          <a:endParaRPr lang="en-US" dirty="0"/>
        </a:p>
      </dgm:t>
    </dgm:pt>
    <dgm:pt modelId="{FBEF06DB-FA03-584C-8FAF-2E78D53C55A8}" type="parTrans" cxnId="{D2EA3753-F1A6-774B-B1B1-A430E2FDB91D}">
      <dgm:prSet/>
      <dgm:spPr/>
      <dgm:t>
        <a:bodyPr/>
        <a:lstStyle/>
        <a:p>
          <a:endParaRPr lang="en-US"/>
        </a:p>
      </dgm:t>
    </dgm:pt>
    <dgm:pt modelId="{876AE688-72D3-8646-BC76-E5F900FC1D5E}" type="sibTrans" cxnId="{D2EA3753-F1A6-774B-B1B1-A430E2FDB91D}">
      <dgm:prSet/>
      <dgm:spPr/>
      <dgm:t>
        <a:bodyPr/>
        <a:lstStyle/>
        <a:p>
          <a:endParaRPr lang="en-US"/>
        </a:p>
      </dgm:t>
    </dgm:pt>
    <dgm:pt modelId="{53AB69CC-8C37-5743-A340-DA7F4AC8E13B}" type="pres">
      <dgm:prSet presAssocID="{C89DE512-5C3B-7846-B856-94374BD9A22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30E5EB-3C9D-754F-B4BE-A16694CA9F38}" type="pres">
      <dgm:prSet presAssocID="{2868B5D3-6674-6846-91B4-D076E4FE93E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C9237-4503-9F42-BD45-DCF6C5B2A5F1}" type="pres">
      <dgm:prSet presAssocID="{9F9E51F0-EDB9-2145-A19A-A877D9E8D9D6}" presName="sibTrans" presStyleCnt="0"/>
      <dgm:spPr/>
    </dgm:pt>
    <dgm:pt modelId="{66D7F380-3074-3B47-A2DC-779C98AB157A}" type="pres">
      <dgm:prSet presAssocID="{A4DE79C1-AABB-5245-B3CA-CE6B7D9225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DB509-7AE4-F841-929C-13E53BD2319A}" type="pres">
      <dgm:prSet presAssocID="{FE9DDAEB-C170-064B-AABD-7322C768C68B}" presName="sibTrans" presStyleCnt="0"/>
      <dgm:spPr/>
    </dgm:pt>
    <dgm:pt modelId="{9495FFC3-6BB0-0D43-A3F9-DB0BEBC05E1E}" type="pres">
      <dgm:prSet presAssocID="{7D3EE2B0-CB59-4B45-B82A-5FEBA15BB97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F1C17-4CD0-9247-BA68-F8D83DF287ED}" type="pres">
      <dgm:prSet presAssocID="{3FEB53E0-307E-3249-A25C-2E7EB7F57B6C}" presName="sibTrans" presStyleCnt="0"/>
      <dgm:spPr/>
    </dgm:pt>
    <dgm:pt modelId="{4408E4FF-6233-CE46-B74B-C0C0E0A7246E}" type="pres">
      <dgm:prSet presAssocID="{2FC44D2D-B853-404C-869A-7CADBD90E1C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0DD1A-5901-7D41-AA3E-403FBB6A1518}" type="pres">
      <dgm:prSet presAssocID="{332C9A8C-B38A-F24F-B192-7A01D4A0552C}" presName="sibTrans" presStyleCnt="0"/>
      <dgm:spPr/>
    </dgm:pt>
    <dgm:pt modelId="{6F7407A6-12C7-E342-8929-064AC914CE1E}" type="pres">
      <dgm:prSet presAssocID="{09C01F00-55A9-8B42-8DF6-6E8C209A234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69993D-0DF9-4331-BA2A-BF1A88889CA8}" type="presOf" srcId="{2FC44D2D-B853-404C-869A-7CADBD90E1C1}" destId="{4408E4FF-6233-CE46-B74B-C0C0E0A7246E}" srcOrd="0" destOrd="0" presId="urn:microsoft.com/office/officeart/2005/8/layout/default"/>
    <dgm:cxn modelId="{BACA8DC2-31C3-1F4D-B77C-99C8C87490AD}" srcId="{C89DE512-5C3B-7846-B856-94374BD9A22B}" destId="{A4DE79C1-AABB-5245-B3CA-CE6B7D922554}" srcOrd="1" destOrd="0" parTransId="{8CF1B99C-99A9-1841-80ED-6F3C697DCEB1}" sibTransId="{FE9DDAEB-C170-064B-AABD-7322C768C68B}"/>
    <dgm:cxn modelId="{75D4E518-4A2F-4028-B506-B76A32E5CCF4}" type="presOf" srcId="{2868B5D3-6674-6846-91B4-D076E4FE93E2}" destId="{3E30E5EB-3C9D-754F-B4BE-A16694CA9F38}" srcOrd="0" destOrd="0" presId="urn:microsoft.com/office/officeart/2005/8/layout/default"/>
    <dgm:cxn modelId="{0185ED05-0388-4E7A-8E70-A86E5EFD196B}" type="presOf" srcId="{A4DE79C1-AABB-5245-B3CA-CE6B7D922554}" destId="{66D7F380-3074-3B47-A2DC-779C98AB157A}" srcOrd="0" destOrd="0" presId="urn:microsoft.com/office/officeart/2005/8/layout/default"/>
    <dgm:cxn modelId="{1762E3D8-F948-4217-A529-304DA308EB8E}" type="presOf" srcId="{7D3EE2B0-CB59-4B45-B82A-5FEBA15BB971}" destId="{9495FFC3-6BB0-0D43-A3F9-DB0BEBC05E1E}" srcOrd="0" destOrd="0" presId="urn:microsoft.com/office/officeart/2005/8/layout/default"/>
    <dgm:cxn modelId="{9114D5F5-86B1-42ED-A6BA-F3CAEE364B97}" type="presOf" srcId="{C89DE512-5C3B-7846-B856-94374BD9A22B}" destId="{53AB69CC-8C37-5743-A340-DA7F4AC8E13B}" srcOrd="0" destOrd="0" presId="urn:microsoft.com/office/officeart/2005/8/layout/default"/>
    <dgm:cxn modelId="{FBE96F34-F51C-EA4E-99E5-7BB0344078FF}" srcId="{C89DE512-5C3B-7846-B856-94374BD9A22B}" destId="{2868B5D3-6674-6846-91B4-D076E4FE93E2}" srcOrd="0" destOrd="0" parTransId="{C43ACEC8-56D3-054C-9ACE-F945FAA983E2}" sibTransId="{9F9E51F0-EDB9-2145-A19A-A877D9E8D9D6}"/>
    <dgm:cxn modelId="{A09A6660-0F39-41ED-BD72-1FC41BD03E4E}" type="presOf" srcId="{09C01F00-55A9-8B42-8DF6-6E8C209A234D}" destId="{6F7407A6-12C7-E342-8929-064AC914CE1E}" srcOrd="0" destOrd="0" presId="urn:microsoft.com/office/officeart/2005/8/layout/default"/>
    <dgm:cxn modelId="{52A07555-93C2-364C-9FD9-57C93C8FA5FD}" srcId="{C89DE512-5C3B-7846-B856-94374BD9A22B}" destId="{7D3EE2B0-CB59-4B45-B82A-5FEBA15BB971}" srcOrd="2" destOrd="0" parTransId="{898F374D-453F-AF4C-BCC0-594D2DC2D732}" sibTransId="{3FEB53E0-307E-3249-A25C-2E7EB7F57B6C}"/>
    <dgm:cxn modelId="{D2EA3753-F1A6-774B-B1B1-A430E2FDB91D}" srcId="{C89DE512-5C3B-7846-B856-94374BD9A22B}" destId="{09C01F00-55A9-8B42-8DF6-6E8C209A234D}" srcOrd="4" destOrd="0" parTransId="{FBEF06DB-FA03-584C-8FAF-2E78D53C55A8}" sibTransId="{876AE688-72D3-8646-BC76-E5F900FC1D5E}"/>
    <dgm:cxn modelId="{4CD00B88-D375-6F4C-8D7A-6B39B9711BE6}" srcId="{C89DE512-5C3B-7846-B856-94374BD9A22B}" destId="{2FC44D2D-B853-404C-869A-7CADBD90E1C1}" srcOrd="3" destOrd="0" parTransId="{1B963138-8B72-484A-BB8D-F98A9FB89C8F}" sibTransId="{332C9A8C-B38A-F24F-B192-7A01D4A0552C}"/>
    <dgm:cxn modelId="{68C7D655-B4AA-4648-AA1D-A0FBCA404906}" type="presParOf" srcId="{53AB69CC-8C37-5743-A340-DA7F4AC8E13B}" destId="{3E30E5EB-3C9D-754F-B4BE-A16694CA9F38}" srcOrd="0" destOrd="0" presId="urn:microsoft.com/office/officeart/2005/8/layout/default"/>
    <dgm:cxn modelId="{4DCDFD01-C362-46BC-A1D6-787AAC912123}" type="presParOf" srcId="{53AB69CC-8C37-5743-A340-DA7F4AC8E13B}" destId="{185C9237-4503-9F42-BD45-DCF6C5B2A5F1}" srcOrd="1" destOrd="0" presId="urn:microsoft.com/office/officeart/2005/8/layout/default"/>
    <dgm:cxn modelId="{5B0EA2F5-CB70-4637-A4D5-37901948DF24}" type="presParOf" srcId="{53AB69CC-8C37-5743-A340-DA7F4AC8E13B}" destId="{66D7F380-3074-3B47-A2DC-779C98AB157A}" srcOrd="2" destOrd="0" presId="urn:microsoft.com/office/officeart/2005/8/layout/default"/>
    <dgm:cxn modelId="{BD426A85-D0FA-4D82-9848-A9D6DC7B4C7A}" type="presParOf" srcId="{53AB69CC-8C37-5743-A340-DA7F4AC8E13B}" destId="{69EDB509-7AE4-F841-929C-13E53BD2319A}" srcOrd="3" destOrd="0" presId="urn:microsoft.com/office/officeart/2005/8/layout/default"/>
    <dgm:cxn modelId="{89A32423-98BF-4A9E-B753-7E037137DAF1}" type="presParOf" srcId="{53AB69CC-8C37-5743-A340-DA7F4AC8E13B}" destId="{9495FFC3-6BB0-0D43-A3F9-DB0BEBC05E1E}" srcOrd="4" destOrd="0" presId="urn:microsoft.com/office/officeart/2005/8/layout/default"/>
    <dgm:cxn modelId="{09B666A6-6FAB-4481-8F27-91721DED4F5D}" type="presParOf" srcId="{53AB69CC-8C37-5743-A340-DA7F4AC8E13B}" destId="{879F1C17-4CD0-9247-BA68-F8D83DF287ED}" srcOrd="5" destOrd="0" presId="urn:microsoft.com/office/officeart/2005/8/layout/default"/>
    <dgm:cxn modelId="{D559CF31-33C3-4D68-8E35-FDC7B3996804}" type="presParOf" srcId="{53AB69CC-8C37-5743-A340-DA7F4AC8E13B}" destId="{4408E4FF-6233-CE46-B74B-C0C0E0A7246E}" srcOrd="6" destOrd="0" presId="urn:microsoft.com/office/officeart/2005/8/layout/default"/>
    <dgm:cxn modelId="{8103FC5B-AB27-4AD4-97C8-33C02A1F17DE}" type="presParOf" srcId="{53AB69CC-8C37-5743-A340-DA7F4AC8E13B}" destId="{7A90DD1A-5901-7D41-AA3E-403FBB6A1518}" srcOrd="7" destOrd="0" presId="urn:microsoft.com/office/officeart/2005/8/layout/default"/>
    <dgm:cxn modelId="{2C07B4D0-F22D-4184-8423-D0D4D3685A6F}" type="presParOf" srcId="{53AB69CC-8C37-5743-A340-DA7F4AC8E13B}" destId="{6F7407A6-12C7-E342-8929-064AC914CE1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30E5EB-3C9D-754F-B4BE-A16694CA9F38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Health</a:t>
          </a:r>
          <a:endParaRPr lang="en-US" sz="2900" kern="1200" dirty="0"/>
        </a:p>
      </dsp:txBody>
      <dsp:txXfrm>
        <a:off x="0" y="591343"/>
        <a:ext cx="2571749" cy="1543050"/>
      </dsp:txXfrm>
    </dsp:sp>
    <dsp:sp modelId="{66D7F380-3074-3B47-A2DC-779C98AB157A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Education </a:t>
          </a:r>
          <a:endParaRPr lang="en-US" sz="2900" kern="1200" dirty="0"/>
        </a:p>
      </dsp:txBody>
      <dsp:txXfrm>
        <a:off x="2828925" y="591343"/>
        <a:ext cx="2571749" cy="1543050"/>
      </dsp:txXfrm>
    </dsp:sp>
    <dsp:sp modelId="{9495FFC3-6BB0-0D43-A3F9-DB0BEBC05E1E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Safety and Security</a:t>
          </a:r>
          <a:endParaRPr lang="en-US" sz="2900" kern="1200" dirty="0"/>
        </a:p>
      </dsp:txBody>
      <dsp:txXfrm>
        <a:off x="5657849" y="591343"/>
        <a:ext cx="2571749" cy="1543050"/>
      </dsp:txXfrm>
    </dsp:sp>
    <dsp:sp modelId="{4408E4FF-6233-CE46-B74B-C0C0E0A7246E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Decent work and sustainable livelihoods </a:t>
          </a:r>
          <a:endParaRPr lang="en-US" sz="2900" kern="1200" dirty="0"/>
        </a:p>
      </dsp:txBody>
      <dsp:txXfrm>
        <a:off x="1414462" y="2391569"/>
        <a:ext cx="2571749" cy="1543050"/>
      </dsp:txXfrm>
    </dsp:sp>
    <dsp:sp modelId="{6F7407A6-12C7-E342-8929-064AC914CE1E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Rural development </a:t>
          </a:r>
          <a:endParaRPr lang="en-US" sz="2900" kern="1200" dirty="0"/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71D4B5-9480-4F8A-91E9-060D546026B3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102E74-4D21-41DB-8352-C6C9F483E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6358A2-4100-442F-8BCC-7B16EF6D81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7F87A-852C-4D1A-A213-93D0084C1C2E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7DA8-2416-43F4-B0F5-3DE611A92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DE9CA-4AFD-4E50-88FB-0FED4CB9438C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7B91A-638F-48A6-964E-852D741AB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10658-F74C-41DF-AA6E-91BA668DD7D4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F5B4B-4A6A-4751-81A2-1AE5F87A8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527F-17A0-4301-ACCD-E6D8B8BE22E5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B58E3-5C1C-4831-8EF2-207B64220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AD224-EDBC-4E81-B612-161C182C9A6E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8E6AD-0BDB-4FE8-8BBF-2D199AAD8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4693-B301-4A25-83F8-A28F106F3F19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16975-071D-439C-AE97-7B99654FD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042EF-2772-465C-B5A6-EEB14733F73C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3E4EC-D87F-4A64-A7C9-EAA6A2E07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03E47-2BD6-4E42-B46E-1AACA5E7F3D0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A375A-4F43-4569-A725-0A1FA07A5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4C3E1-02C1-494F-9990-25BBF51D78F2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78086-2B65-424D-B55A-53047A7B8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EDC36-9BE4-4F6D-A027-5CA3789B6D12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EEADB-F31B-497E-B2FD-25D294147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6DD6A-26B7-4F51-93F7-58104F73AAAA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AE0D3-40B8-42B7-88F7-2A89593FB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E3A1B-88DE-4097-A82B-E40746464CAF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0F685-D444-4E84-AA10-2BB611E99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7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D0F18D-7A81-4616-8E75-9B6F728261E8}" type="datetimeFigureOut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B35F4C-0BE8-461F-AEA4-12B083FF3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smtClean="0"/>
              <a:t>Mainstreaming of HIV&amp;AIDS in SA Projects from SADC</a:t>
            </a:r>
            <a:r>
              <a:rPr lang="en-US" b="1" smtClean="0"/>
              <a:t>,</a:t>
            </a:r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3600" b="1" smtClean="0"/>
              <a:t>National and Provincial Possibilities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Presentation to KZN PCA</a:t>
            </a:r>
          </a:p>
          <a:p>
            <a:r>
              <a:rPr lang="en-US" smtClean="0">
                <a:solidFill>
                  <a:srgbClr val="898989"/>
                </a:solidFill>
              </a:rPr>
              <a:t>2</a:t>
            </a:r>
            <a:r>
              <a:rPr lang="en-US" baseline="30000" smtClean="0">
                <a:solidFill>
                  <a:srgbClr val="898989"/>
                </a:solidFill>
              </a:rPr>
              <a:t>nd</a:t>
            </a:r>
            <a:r>
              <a:rPr lang="en-US" smtClean="0">
                <a:solidFill>
                  <a:srgbClr val="898989"/>
                </a:solidFill>
              </a:rPr>
              <a:t> March 2011</a:t>
            </a:r>
          </a:p>
        </p:txBody>
      </p:sp>
      <p:graphicFrame>
        <p:nvGraphicFramePr>
          <p:cNvPr id="36865" name="Object 5"/>
          <p:cNvGraphicFramePr>
            <a:graphicFrameLocks noChangeAspect="1"/>
          </p:cNvGraphicFramePr>
          <p:nvPr/>
        </p:nvGraphicFramePr>
        <p:xfrm>
          <a:off x="0" y="0"/>
          <a:ext cx="2819400" cy="1447800"/>
        </p:xfrm>
        <a:graphic>
          <a:graphicData uri="http://schemas.openxmlformats.org/presentationml/2006/ole">
            <p:oleObj spid="_x0000_s36865" name="Photo Editor Photo" r:id="rId3" imgW="6047619" imgH="254285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 </a:t>
            </a:r>
            <a:r>
              <a:rPr lang="en-US" b="1" dirty="0" smtClean="0"/>
              <a:t>SA and Mainstreaming of HIV&amp;AIDS:  Where we going to</a:t>
            </a:r>
            <a:endParaRPr lang="en-GB" dirty="0" smtClean="0"/>
          </a:p>
        </p:txBody>
      </p:sp>
      <p:sp>
        <p:nvSpPr>
          <p:cNvPr id="23557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9530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National and Provincial Government departments should present their operational plans for 2011/2012 financial year by 30 March 2011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OP should reflect and be linked to the NSP 2007-2011 or PSP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OPs must be </a:t>
            </a:r>
            <a:r>
              <a:rPr lang="en-GB" b="1" dirty="0" smtClean="0"/>
              <a:t>costed</a:t>
            </a:r>
            <a:r>
              <a:rPr lang="en-GB" dirty="0" smtClean="0"/>
              <a:t> and address both internal and external mainstreaming and have results and indicators of success for both.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 </a:t>
            </a:r>
            <a:r>
              <a:rPr lang="en-GB" b="1" dirty="0" smtClean="0"/>
              <a:t>costed M&amp;E plan (7-10% of operational cost) </a:t>
            </a:r>
            <a:r>
              <a:rPr lang="en-GB" dirty="0" smtClean="0"/>
              <a:t>for the OP should also be submitted  to DPSA by 30 March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99" name="Rectangle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SA and Mainstreaming of HIV&amp;AIDS:  Where we come </a:t>
            </a:r>
            <a:r>
              <a:rPr lang="en-US" sz="3600" b="1" dirty="0" smtClean="0"/>
              <a:t>from: Sector </a:t>
            </a:r>
            <a:r>
              <a:rPr lang="en-US" sz="3600" b="1" dirty="0" smtClean="0"/>
              <a:t>examples</a:t>
            </a:r>
          </a:p>
        </p:txBody>
      </p:sp>
      <p:graphicFrame>
        <p:nvGraphicFramePr>
          <p:cNvPr id="108670" name="Group 126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534400" cy="5403978"/>
        </p:xfrm>
        <a:graphic>
          <a:graphicData uri="http://schemas.openxmlformats.org/drawingml/2006/table">
            <a:tbl>
              <a:tblPr/>
              <a:tblGrid>
                <a:gridCol w="2894013"/>
                <a:gridCol w="2895600"/>
                <a:gridCol w="2744787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Mainstreaming Project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Dates and Progress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Education Sector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CSLT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Good Practice in KZN and N. West (SADC 2010)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Mining Sector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HIV&amp;AIDS In Mines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Mining Summit Agreements February 2011 (Services for HIV&amp;AIDS for both Employees and Communities)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Treasury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AIDS 2031, NASA, PEST and QSDS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AIDS 2031 Scenario Planning completed NASA KZN Completed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Public Service and Administration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Public Sector Summit Agreements HIV&amp;AIDS for employees and the broader community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SMS Trained on Operational Planning, and M&amp;E of HIV&amp;AIDS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Employer agreed and signed, Labour is yet to sign at PSCBC.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400 Plus Public  Servants Trained to date since 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Agriculture, Fisheries and Forestry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New Strategy for Agriculture: Mainstreamed approach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HCT Campaign to focus on Agriculture (40% plus Prevalence)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Transport Sector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Tracking Project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Launched Harrismith December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Governance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Parliamentary Committee on HIV for Parliamentarians as part of IUP (Deputy Minister Public Works),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APRM (MPSA)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UNGASS (MOH)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AG Report 2011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NEDLAC Agreements (National Workplace Plan)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IPU Reports January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APRM Report February 2011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UNGASS April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Science and Technology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Funding of Research HIV&amp;AIDS Research Projects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Development of Research Agenda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Vulindlela Microbicide Study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SHARP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Mainstreaming in Social Development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OVC Programme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100% Access to Education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?Quality of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SA and Mainstreaming of HIV&amp;AIDS:  Where we are going to</a:t>
            </a:r>
            <a:endParaRPr lang="en-US" b="1" dirty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Guidelines on Simultaneous Mainstreaming of HIV&amp;AIDS, Gender and Human Rights</a:t>
            </a:r>
            <a:r>
              <a:rPr lang="en-US" sz="1600" dirty="0" smtClean="0"/>
              <a:t>: (In SA Simultaneous Mainstreaming of HIV&amp;AIDS, Gender, Human Rights into Public Service and Administration: DPSA ops plan 2011-2012.</a:t>
            </a:r>
          </a:p>
          <a:p>
            <a:endParaRPr lang="en-US" sz="1600" dirty="0" smtClean="0"/>
          </a:p>
          <a:p>
            <a:r>
              <a:rPr lang="en-US" sz="1600" dirty="0" smtClean="0"/>
              <a:t>NSP 2007-2011 ending December 2011. </a:t>
            </a:r>
            <a:r>
              <a:rPr lang="en-US" sz="1600" b="1" dirty="0" smtClean="0"/>
              <a:t>New NSP 2012-2016 to incorporate Mainstreaming based on Current Guidelines  being developed for the Public Service</a:t>
            </a:r>
            <a:r>
              <a:rPr lang="en-US" sz="1600" dirty="0" smtClean="0"/>
              <a:t>, </a:t>
            </a:r>
          </a:p>
          <a:p>
            <a:pPr>
              <a:buFont typeface="Arial" charset="0"/>
              <a:buNone/>
            </a:pPr>
            <a:endParaRPr lang="en-US" sz="1600" dirty="0" smtClean="0"/>
          </a:p>
          <a:p>
            <a:r>
              <a:rPr lang="en-US" sz="1600" b="1" dirty="0" smtClean="0"/>
              <a:t>Possible Policy Entry Points for HIV&amp;AIDS Mainstreaming</a:t>
            </a:r>
            <a:r>
              <a:rPr lang="en-US" sz="1600" dirty="0" smtClean="0"/>
              <a:t>:  New Planning Commission and Ministry, New Growth Path, Industrial Development Plans,  Comprehensive Social Security Framework , National Decent Work Country Framework and Review of Code of Good Practice </a:t>
            </a:r>
            <a:r>
              <a:rPr lang="en-US" sz="1600" dirty="0" smtClean="0"/>
              <a:t>Employment Equity Act, </a:t>
            </a:r>
            <a:r>
              <a:rPr lang="en-US" sz="1600" dirty="0" smtClean="0"/>
              <a:t>NEDLAC </a:t>
            </a:r>
            <a:r>
              <a:rPr lang="en-US" sz="1600" dirty="0" smtClean="0"/>
              <a:t>Process.</a:t>
            </a:r>
            <a:endParaRPr lang="en-US" sz="1600" dirty="0" smtClean="0"/>
          </a:p>
          <a:p>
            <a:pPr>
              <a:buFont typeface="Arial" charset="0"/>
              <a:buNone/>
            </a:pPr>
            <a:endParaRPr lang="en-US" sz="1600" dirty="0" smtClean="0"/>
          </a:p>
          <a:p>
            <a:r>
              <a:rPr lang="en-US" sz="1600" b="1" dirty="0" smtClean="0"/>
              <a:t>Mainstreaming in Department of Labour </a:t>
            </a:r>
            <a:r>
              <a:rPr lang="en-US" sz="1600" dirty="0" smtClean="0"/>
              <a:t>. Country Decent Work Framework launched in November 2010.</a:t>
            </a:r>
          </a:p>
          <a:p>
            <a:endParaRPr lang="en-US" sz="1600" dirty="0" smtClean="0"/>
          </a:p>
          <a:p>
            <a:r>
              <a:rPr lang="en-US" sz="1600" b="1" dirty="0" smtClean="0"/>
              <a:t>Public Sector Expenditure Tracking</a:t>
            </a:r>
            <a:r>
              <a:rPr lang="en-US" sz="1600" dirty="0" smtClean="0"/>
              <a:t>. The first in HIV&amp;AIDS beyond NASA, KZN Province up to ward level (Partnership with World Bank)</a:t>
            </a:r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Mainstreaming HIV&amp;AIDS into Environmental Impact Assessments 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Address impact of development projects and how they render populations around the project vulnerable. </a:t>
            </a:r>
          </a:p>
          <a:p>
            <a:r>
              <a:rPr lang="en-US" sz="2400" dirty="0" smtClean="0"/>
              <a:t>Purpose is to reduce vulnerability associated with capital development projects</a:t>
            </a:r>
          </a:p>
          <a:p>
            <a:pPr lvl="2"/>
            <a:r>
              <a:rPr lang="en-US" sz="1800" b="1" dirty="0" smtClean="0">
                <a:solidFill>
                  <a:schemeClr val="hlink"/>
                </a:solidFill>
              </a:rPr>
              <a:t>Project Purpose</a:t>
            </a:r>
            <a:r>
              <a:rPr lang="en-US" sz="1800" b="1" dirty="0" smtClean="0"/>
              <a:t> : To Review existing Environmental Impact Assessment guidelines by integrating health and HIV and AIDS into the </a:t>
            </a:r>
            <a:r>
              <a:rPr lang="en-US" sz="1800" b="1" dirty="0" smtClean="0"/>
              <a:t>guidelines</a:t>
            </a:r>
          </a:p>
          <a:p>
            <a:pPr lvl="2">
              <a:buNone/>
            </a:pPr>
            <a:endParaRPr lang="en-US" sz="1800" b="1" dirty="0" smtClean="0"/>
          </a:p>
          <a:p>
            <a:pPr lvl="2"/>
            <a:r>
              <a:rPr lang="en-US" sz="1800" b="1" dirty="0" smtClean="0">
                <a:solidFill>
                  <a:schemeClr val="folHlink"/>
                </a:solidFill>
              </a:rPr>
              <a:t>SA Action</a:t>
            </a:r>
            <a:r>
              <a:rPr lang="en-US" sz="1800" b="1" dirty="0" smtClean="0"/>
              <a:t>: First Advocacy meeting 8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March 2011. Department of Environmental Affairs, DPW, DOH,DTI, Treasury etc. </a:t>
            </a:r>
            <a:endParaRPr lang="en-US" sz="1800" b="1" dirty="0" smtClean="0"/>
          </a:p>
          <a:p>
            <a:pPr lvl="2">
              <a:buNone/>
            </a:pPr>
            <a:endParaRPr lang="en-US" sz="1800" b="1" dirty="0" smtClean="0"/>
          </a:p>
          <a:p>
            <a:pPr lvl="2"/>
            <a:r>
              <a:rPr lang="en-US" sz="1800" b="1" dirty="0" smtClean="0">
                <a:solidFill>
                  <a:srgbClr val="FF0000"/>
                </a:solidFill>
              </a:rPr>
              <a:t>Recommendation to KZN PCA</a:t>
            </a:r>
            <a:r>
              <a:rPr lang="en-US" sz="1800" b="1" dirty="0" smtClean="0"/>
              <a:t>: Delegate participants from departments with key Capital/ Development Projects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 Mainstreaming HIV&amp;AIDS into SADC Free Trade Agreement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smtClean="0"/>
              <a:t>Agreement makes provision for free movement of: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600" smtClean="0"/>
              <a:t>Goods and Services 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600" smtClean="0"/>
              <a:t>Labour 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600" smtClean="0"/>
              <a:t>Capital; and 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600" smtClean="0"/>
              <a:t>Free access to markets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600" smtClean="0"/>
          </a:p>
          <a:p>
            <a:pPr lvl="1">
              <a:lnSpc>
                <a:spcPct val="90000"/>
              </a:lnSpc>
            </a:pPr>
            <a:r>
              <a:rPr lang="en-US" sz="2600" smtClean="0"/>
              <a:t>FTA is THUS an entry point for mainstreaming of cross cutting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066800"/>
          </a:xfrm>
        </p:spPr>
        <p:txBody>
          <a:bodyPr/>
          <a:lstStyle/>
          <a:p>
            <a:r>
              <a:rPr lang="en-US" sz="4000" smtClean="0"/>
              <a:t>Mainstreaming HIV&amp;AIDS into SADC Free Trade Agreement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85813"/>
            <a:ext cx="9144000" cy="60721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FTA has unintended undesirable health impact including: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1800" dirty="0" smtClean="0"/>
              <a:t> perpetuating poverty cycle, 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1800" dirty="0" smtClean="0"/>
              <a:t>increased gender disparities, 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1800" dirty="0" smtClean="0"/>
              <a:t>limitation of adherence to medication, 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1800" dirty="0" smtClean="0"/>
              <a:t>increased drug and human trafficking, 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1800" dirty="0" smtClean="0"/>
              <a:t>seasonal work and CSW etc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Internal and external migration</a:t>
            </a:r>
            <a:r>
              <a:rPr lang="en-US" sz="1800" dirty="0" smtClean="0"/>
              <a:t> is increased, pressure on social services as more people are mobile. Need to mainstream cross cutting issues with different partners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SADC Decision</a:t>
            </a:r>
            <a:r>
              <a:rPr lang="en-US" sz="1800" dirty="0" smtClean="0"/>
              <a:t>: FP, DTI ministries and Environmental ministries to make linkages for mainstreaming cross cutting issues </a:t>
            </a:r>
            <a:endParaRPr lang="en-US" sz="1800" dirty="0" smtClean="0"/>
          </a:p>
          <a:p>
            <a:pPr>
              <a:lnSpc>
                <a:spcPct val="90000"/>
              </a:lnSpc>
              <a:buNone/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SA Action</a:t>
            </a:r>
            <a:r>
              <a:rPr lang="en-US" sz="1800" dirty="0" smtClean="0"/>
              <a:t>: First Advocacy meeting </a:t>
            </a:r>
            <a:r>
              <a:rPr lang="en-US" sz="1800" dirty="0" smtClean="0"/>
              <a:t>28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 </a:t>
            </a:r>
            <a:r>
              <a:rPr lang="en-US" sz="1800" dirty="0" smtClean="0"/>
              <a:t>March 2011. Department of Environmental Affairs, DPW, DOH,DTI, Treasury </a:t>
            </a:r>
            <a:r>
              <a:rPr lang="en-US" sz="1800" dirty="0" smtClean="0"/>
              <a:t>etc</a:t>
            </a:r>
          </a:p>
          <a:p>
            <a:pPr>
              <a:lnSpc>
                <a:spcPct val="90000"/>
              </a:lnSpc>
              <a:buNone/>
            </a:pPr>
            <a:endParaRPr lang="en-US" sz="1800" b="1" dirty="0" smtClean="0"/>
          </a:p>
          <a:p>
            <a:r>
              <a:rPr lang="en-US" sz="1800" b="1" dirty="0" smtClean="0">
                <a:solidFill>
                  <a:srgbClr val="FF0000"/>
                </a:solidFill>
              </a:rPr>
              <a:t>Recommendation to KZN PCA</a:t>
            </a:r>
            <a:r>
              <a:rPr lang="en-US" sz="1800" b="1" dirty="0" smtClean="0"/>
              <a:t>: Delegate participants from departments with key Capital/ Development Projects. Recommendations will contribute to the next NSP 2012-2016.</a:t>
            </a:r>
          </a:p>
          <a:p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214313"/>
            <a:ext cx="9001125" cy="928687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 HIV and AIDS Mainstreaming in National development and Sector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14500"/>
            <a:ext cx="9144000" cy="51435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</a:pPr>
            <a:r>
              <a:rPr lang="en-US" sz="2000" dirty="0" smtClean="0"/>
              <a:t>Agreed on defining results and indicators for mainstreaming HIV and AIDS in national Development Plans and Sector plans.</a:t>
            </a:r>
          </a:p>
          <a:p>
            <a:pPr marL="457200" indent="-457200">
              <a:lnSpc>
                <a:spcPct val="80000"/>
              </a:lnSpc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</a:pPr>
            <a:r>
              <a:rPr lang="en-US" sz="2000" dirty="0" smtClean="0"/>
              <a:t>SADC developing definitions of common terms, dimensions, approaches, levels and challenges of mainstreaming.</a:t>
            </a:r>
          </a:p>
          <a:p>
            <a:pPr marL="457200" indent="-457200">
              <a:lnSpc>
                <a:spcPct val="80000"/>
              </a:lnSpc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</a:pPr>
            <a:r>
              <a:rPr lang="en-US" sz="2000" dirty="0" smtClean="0"/>
              <a:t>Expected outputs: SADC Guidelines on Simultaneous Mainstreaming of  HIV&amp;AIDS, Gender, and Humana Rights in the context of responding to the AIDS epidemic. </a:t>
            </a:r>
          </a:p>
          <a:p>
            <a:pPr marL="457200" indent="-457200">
              <a:lnSpc>
                <a:spcPct val="80000"/>
              </a:lnSpc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</a:pPr>
            <a:r>
              <a:rPr lang="en-US" sz="2000" b="1" dirty="0" smtClean="0"/>
              <a:t>SA Action</a:t>
            </a:r>
            <a:r>
              <a:rPr lang="en-US" sz="2000" dirty="0" smtClean="0"/>
              <a:t>: Draft Guidelines on Simultaneous mainstreaming of HIV&amp;AIDS, Gender and Human Rights into development in the context of responding to HIV&amp;AIDS epidemic </a:t>
            </a:r>
            <a:endParaRPr lang="en-US" sz="2000" dirty="0" smtClean="0"/>
          </a:p>
          <a:p>
            <a:pPr marL="457200" indent="-457200">
              <a:lnSpc>
                <a:spcPct val="80000"/>
              </a:lnSpc>
              <a:buNone/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Recommendation to KZN PCA</a:t>
            </a:r>
            <a:r>
              <a:rPr lang="en-US" sz="2000" dirty="0" smtClean="0"/>
              <a:t>:  Ensure Simultaneous mainstreaming of HIV&amp;AIDS, Gender and Human Rights into development plans of the Province. Appoint relevant officials to liaise with for:</a:t>
            </a:r>
          </a:p>
          <a:p>
            <a:pPr marL="1257300" lvl="2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600" dirty="0" smtClean="0"/>
              <a:t>Consultation on Guidelines</a:t>
            </a:r>
          </a:p>
          <a:p>
            <a:pPr marL="1257300" lvl="2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600" dirty="0" smtClean="0"/>
              <a:t>Implementation of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Mainstreaming into Basic Education: CSLT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800" b="1" dirty="0" smtClean="0"/>
              <a:t>SADC Decision and discussions</a:t>
            </a:r>
            <a:r>
              <a:rPr lang="en-US" sz="2800" dirty="0" smtClean="0"/>
              <a:t>: </a:t>
            </a:r>
            <a:r>
              <a:rPr lang="en-US" sz="2600" dirty="0" smtClean="0"/>
              <a:t>MS FP and National CSTL Coordinators to meet and harmonize National and SADC FS </a:t>
            </a:r>
            <a:r>
              <a:rPr lang="en-US" sz="2600" dirty="0" smtClean="0"/>
              <a:t>processes:</a:t>
            </a:r>
            <a:endParaRPr lang="en-US" sz="2600" dirty="0" smtClean="0"/>
          </a:p>
          <a:p>
            <a:pPr marL="1371600" lvl="2" indent="-457200"/>
            <a:r>
              <a:rPr lang="en-US" sz="1900" dirty="0" smtClean="0"/>
              <a:t>SA CSTL Best Practices: N West and KZN (Education Departments</a:t>
            </a:r>
            <a:r>
              <a:rPr lang="en-US" sz="1900" dirty="0" smtClean="0"/>
              <a:t>)</a:t>
            </a:r>
          </a:p>
          <a:p>
            <a:pPr marL="1371600" lvl="2" indent="-457200">
              <a:buNone/>
            </a:pPr>
            <a:endParaRPr lang="en-US" sz="1900" dirty="0" smtClean="0"/>
          </a:p>
          <a:p>
            <a:pPr marL="609600" indent="-609600"/>
            <a:r>
              <a:rPr lang="en-US" sz="2600" dirty="0" smtClean="0"/>
              <a:t>SA Action: 17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March 2011.  Harmonization of Basic Education Draft Integrated Strategy on HIV&amp;AIDS </a:t>
            </a:r>
            <a:r>
              <a:rPr lang="en-US" sz="2600" dirty="0" smtClean="0"/>
              <a:t>2011-2015</a:t>
            </a:r>
          </a:p>
          <a:p>
            <a:pPr marL="609600" indent="-609600">
              <a:buNone/>
            </a:pPr>
            <a:endParaRPr lang="en-US" sz="2600" dirty="0" smtClean="0"/>
          </a:p>
          <a:p>
            <a:pPr marL="609600" indent="-609600"/>
            <a:r>
              <a:rPr lang="en-US" sz="2600" dirty="0" smtClean="0">
                <a:solidFill>
                  <a:srgbClr val="FF0000"/>
                </a:solidFill>
              </a:rPr>
              <a:t>Recommendation to KZN PCA</a:t>
            </a:r>
            <a:r>
              <a:rPr lang="en-US" sz="2600" dirty="0" smtClean="0"/>
              <a:t>: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n-US" sz="1900" dirty="0" smtClean="0"/>
              <a:t>Note the progress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n-US" sz="1900" dirty="0" smtClean="0"/>
              <a:t>Address Education at Basic and Tertiary levels (January 8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  and SONA Presidential pronouncements)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Capacity development Framework</a:t>
            </a:r>
            <a:br>
              <a:rPr lang="en-US" sz="3200" smtClean="0"/>
            </a:br>
            <a:r>
              <a:rPr lang="en-US" sz="3200" smtClean="0"/>
              <a:t>for SADC HIV&amp;AIDS 2010-2015 Strategic Framework</a:t>
            </a:r>
          </a:p>
        </p:txBody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SADC Decision: Consult on the </a:t>
            </a:r>
            <a:r>
              <a:rPr lang="en-US" dirty="0" smtClean="0"/>
              <a:t>Documents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SA Actions Thus far: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Consulted with PALAMA and PSTF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New Growth Path prescribes capacity development and DPSA to lead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On operational Plan DPSA 2011-2012: Consultations and Development of SA specific HIV&amp;AIDS Capacity development Framework in line with  Human Resources Strategic Framework for the Public Service and the National Skills Development Plan 4, and the New Growth Path</a:t>
            </a:r>
            <a:r>
              <a:rPr lang="en-US" sz="2000" dirty="0" smtClean="0"/>
              <a:t>.</a:t>
            </a:r>
          </a:p>
          <a:p>
            <a:pPr lvl="2"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Recommendation to KZN PCA: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Participation in the Capacity Development framework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Mainstreaming HIV&amp;AIDS into Economic Drivers in the KZN </a:t>
            </a:r>
            <a:r>
              <a:rPr lang="en-US" sz="3600" dirty="0" smtClean="0"/>
              <a:t>Province: </a:t>
            </a:r>
            <a:r>
              <a:rPr lang="en-US" sz="3600" dirty="0" smtClean="0"/>
              <a:t>Possibilities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Tourism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Agriculture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Transport and Human Settlement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Construction and Major Capital Projects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Education: Tertiary </a:t>
            </a:r>
            <a:r>
              <a:rPr lang="en-US" dirty="0" smtClean="0"/>
              <a:t> and Secondary Education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Health &amp; Social </a:t>
            </a:r>
            <a:r>
              <a:rPr lang="en-US" dirty="0" smtClean="0"/>
              <a:t>Development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Rural </a:t>
            </a:r>
            <a:r>
              <a:rPr lang="en-US" dirty="0" smtClean="0"/>
              <a:t>Development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Governance and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Setting the context and National coordination Framework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Definition of Mainstreaming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SA experience : Where we come from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Where we are going to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SADC </a:t>
            </a:r>
            <a:r>
              <a:rPr lang="en-US" dirty="0" smtClean="0"/>
              <a:t>Projects 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Possible Priorities for KZN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Recommendations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400" dirty="0" smtClean="0"/>
              <a:t>Note the concept of mainstreaming and good progress on some social sectors in KZN e.g. CSLT in Education, OVC in general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Appoint a task team to mainstream HIV&amp;AIDS into major developmental sectors of the KZN economy.(Resonance with SADC Mainstreaming Projects)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Monitor the 2011-2012 Departmental Operational Plans and the extent to which they are mainstreamed, costed and implemented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 Advocacy for Mainstreaming HIV&amp;AIDS in the next NSP 2012-2016.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Setting the Public Service and Administration Context</a:t>
            </a:r>
            <a:endParaRPr lang="en-US" dirty="0"/>
          </a:p>
        </p:txBody>
      </p:sp>
      <p:sp>
        <p:nvSpPr>
          <p:cNvPr id="51204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“</a:t>
            </a:r>
            <a:r>
              <a:rPr lang="en-US" sz="2400" smtClean="0"/>
              <a:t>Our work as the MPSA over the mid-term period of 2010 - 2014 will be informed by Outcome 12 as adopted at the January 2010 Cabinet Lekgotla which is to ensure:</a:t>
            </a:r>
          </a:p>
          <a:p>
            <a:endParaRPr lang="en-US" sz="2400" smtClean="0"/>
          </a:p>
          <a:p>
            <a:pPr>
              <a:buFont typeface="Arial" charset="0"/>
              <a:buNone/>
            </a:pPr>
            <a:r>
              <a:rPr lang="en-US" sz="2400" smtClean="0"/>
              <a:t>    </a:t>
            </a:r>
            <a:r>
              <a:rPr lang="en-US" sz="2400" i="1" smtClean="0"/>
              <a:t>"An efficient, effective and </a:t>
            </a:r>
            <a:r>
              <a:rPr lang="en-US" sz="2400" b="1" i="1" smtClean="0"/>
              <a:t>development orientated public service </a:t>
            </a:r>
            <a:r>
              <a:rPr lang="en-US" sz="2400" i="1" smtClean="0"/>
              <a:t>and empowered, fair and inclusive citizenship".</a:t>
            </a:r>
          </a:p>
          <a:p>
            <a:pPr>
              <a:buFont typeface="Arial" charset="0"/>
              <a:buNone/>
            </a:pPr>
            <a:endParaRPr lang="en-US" sz="2400" smtClean="0"/>
          </a:p>
          <a:p>
            <a:pPr>
              <a:buFont typeface="Arial" charset="0"/>
              <a:buNone/>
            </a:pPr>
            <a:r>
              <a:rPr lang="en-US" sz="1600" i="1" smtClean="0">
                <a:solidFill>
                  <a:schemeClr val="accent2"/>
                </a:solidFill>
              </a:rPr>
              <a:t>Source: MPSA Budget Vote Speech 2010</a:t>
            </a:r>
            <a:endParaRPr lang="en-US" sz="1600" smtClean="0">
              <a:solidFill>
                <a:schemeClr val="accent2"/>
              </a:solidFill>
            </a:endParaRPr>
          </a:p>
        </p:txBody>
      </p:sp>
      <p:graphicFrame>
        <p:nvGraphicFramePr>
          <p:cNvPr id="51202" name="Object 5"/>
          <p:cNvGraphicFramePr>
            <a:graphicFrameLocks noChangeAspect="1"/>
          </p:cNvGraphicFramePr>
          <p:nvPr/>
        </p:nvGraphicFramePr>
        <p:xfrm>
          <a:off x="0" y="6019800"/>
          <a:ext cx="1905000" cy="838200"/>
        </p:xfrm>
        <a:graphic>
          <a:graphicData uri="http://schemas.openxmlformats.org/presentationml/2006/ole">
            <p:oleObj spid="_x0000_s51202" name="Photo Editor Photo" r:id="rId4" imgW="6047619" imgH="2542857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Mainstreaming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1" dirty="0" smtClean="0"/>
              <a:t>Mainstreaming AIDS is a process that enables </a:t>
            </a:r>
            <a:r>
              <a:rPr lang="en-US" sz="1800" b="1" dirty="0" smtClean="0">
                <a:solidFill>
                  <a:srgbClr val="7030A0"/>
                </a:solidFill>
              </a:rPr>
              <a:t>development actors </a:t>
            </a:r>
            <a:r>
              <a:rPr lang="en-US" sz="1800" b="1" dirty="0" smtClean="0"/>
              <a:t>to address the causes and effects of AIDS in an effective and sustained manner, both through their usual work and within their workplace.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b="1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Mainstreaming addresses </a:t>
            </a:r>
            <a:r>
              <a:rPr lang="en-US" sz="1800" dirty="0" smtClean="0"/>
              <a:t>both the direct and indirect aspects of HIV and AIDS </a:t>
            </a:r>
            <a:r>
              <a:rPr lang="en-US" sz="1800" b="1" dirty="0" smtClean="0"/>
              <a:t>within the context of the normal functions of an organization or community.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 </a:t>
            </a:r>
            <a:r>
              <a:rPr lang="en-US" sz="1800" dirty="0" smtClean="0"/>
              <a:t>It entails </a:t>
            </a:r>
            <a:r>
              <a:rPr lang="en-US" sz="1800" b="1" dirty="0" smtClean="0">
                <a:solidFill>
                  <a:srgbClr val="7030A0"/>
                </a:solidFill>
              </a:rPr>
              <a:t>sector analysis  </a:t>
            </a:r>
            <a:r>
              <a:rPr lang="en-US" sz="1800" dirty="0" smtClean="0"/>
              <a:t>of how </a:t>
            </a:r>
            <a:r>
              <a:rPr lang="en-US" sz="1800" dirty="0" smtClean="0"/>
              <a:t>HIV and AIDS can impact  </a:t>
            </a:r>
            <a:r>
              <a:rPr lang="en-US" sz="1800" dirty="0" smtClean="0"/>
              <a:t>a sector now </a:t>
            </a:r>
            <a:r>
              <a:rPr lang="en-US" sz="1800" dirty="0" smtClean="0"/>
              <a:t>and in the future, and considers how sectoral policies, decisions and actions </a:t>
            </a:r>
            <a:r>
              <a:rPr lang="en-US" sz="1800" b="1" dirty="0" smtClean="0">
                <a:solidFill>
                  <a:schemeClr val="folHlink"/>
                </a:solidFill>
              </a:rPr>
              <a:t>might influence the longer-term development of the epidemic and the sector.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b="1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To respond effectively to the epidemic, it requires </a:t>
            </a:r>
            <a:r>
              <a:rPr lang="en-US" sz="1800" dirty="0" smtClean="0">
                <a:solidFill>
                  <a:srgbClr val="280CF4"/>
                </a:solidFill>
              </a:rPr>
              <a:t>exceptional responses</a:t>
            </a:r>
            <a:r>
              <a:rPr lang="en-US" sz="1800" dirty="0" smtClean="0">
                <a:solidFill>
                  <a:srgbClr val="FFC000"/>
                </a:solidFill>
              </a:rPr>
              <a:t> </a:t>
            </a:r>
            <a:r>
              <a:rPr lang="en-US" sz="1800" dirty="0" smtClean="0"/>
              <a:t>that demonstrate timeliness, scale, inclusiveness, partnerships, innovation and responsiveness.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In other words, to stay on top of the rapidly evolving epidemics, </a:t>
            </a:r>
            <a:r>
              <a:rPr lang="en-US" sz="1800" b="1" dirty="0" smtClean="0">
                <a:solidFill>
                  <a:srgbClr val="FF0000"/>
                </a:solidFill>
              </a:rPr>
              <a:t>actions need to be incorporated into sectors’ normal operations </a:t>
            </a:r>
            <a:r>
              <a:rPr lang="en-US" sz="1800" dirty="0" smtClean="0"/>
              <a:t>while simultaneously continue seeking innovations and extending new partnerships.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Developmental Context for AIDS: Government Priorities (2010-2014)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3197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5338"/>
          </a:xfrm>
        </p:spPr>
        <p:txBody>
          <a:bodyPr/>
          <a:lstStyle/>
          <a:p>
            <a:r>
              <a:rPr lang="en-GB" sz="3200" b="1" smtClean="0"/>
              <a:t>Linkage between National, Provincial, District, Local and Ward </a:t>
            </a:r>
            <a:r>
              <a:rPr lang="en-GB" sz="3200" b="1" smtClean="0">
                <a:solidFill>
                  <a:srgbClr val="FF0000"/>
                </a:solidFill>
              </a:rPr>
              <a:t>Levels</a:t>
            </a:r>
            <a:r>
              <a:rPr lang="en-GB" sz="3200" b="1" smtClean="0"/>
              <a:t> of Mainstreaming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95600" y="1295400"/>
            <a:ext cx="3124200" cy="6096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 smtClean="0">
                <a:solidFill>
                  <a:srgbClr val="FFFF00"/>
                </a:solidFill>
                <a:latin typeface="Calibri" pitchFamily="-106" charset="0"/>
              </a:rPr>
              <a:t>National Development Plan </a:t>
            </a:r>
            <a:r>
              <a:rPr lang="en-GB" sz="1100" dirty="0">
                <a:solidFill>
                  <a:srgbClr val="FFFF00"/>
                </a:solidFill>
                <a:latin typeface="Calibri" pitchFamily="-106" charset="0"/>
              </a:rPr>
              <a:t>, </a:t>
            </a:r>
            <a:r>
              <a:rPr lang="en-GB" sz="1100" dirty="0" smtClean="0">
                <a:solidFill>
                  <a:srgbClr val="FFFF00"/>
                </a:solidFill>
                <a:latin typeface="Calibri" pitchFamily="-106" charset="0"/>
              </a:rPr>
              <a:t>Comprehensive Social Security Framework, (DSD) Industrial  Development Plan, </a:t>
            </a:r>
            <a:r>
              <a:rPr lang="en-GB" sz="1100" dirty="0">
                <a:solidFill>
                  <a:srgbClr val="FFFF00"/>
                </a:solidFill>
                <a:latin typeface="Calibri" pitchFamily="-106" charset="0"/>
              </a:rPr>
              <a:t>NGP, </a:t>
            </a:r>
            <a:r>
              <a:rPr lang="en-GB" sz="1100" dirty="0" smtClean="0">
                <a:solidFill>
                  <a:srgbClr val="FFFF00"/>
                </a:solidFill>
                <a:latin typeface="Calibri" pitchFamily="-106" charset="0"/>
              </a:rPr>
              <a:t>IDPs etc.</a:t>
            </a:r>
            <a:endParaRPr lang="en-GB" sz="1100" dirty="0">
              <a:solidFill>
                <a:srgbClr val="FFFF00"/>
              </a:solidFill>
              <a:latin typeface="Calibri" pitchFamily="-106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9400" y="2133600"/>
            <a:ext cx="3124200" cy="7620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Calibri" pitchFamily="-106" charset="0"/>
              </a:rPr>
              <a:t>National HIV&amp;AIDS and STI Strategic Plan (07-11)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19400" y="3657600"/>
            <a:ext cx="3124200" cy="685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Calibri" pitchFamily="-106" charset="0"/>
              </a:rPr>
              <a:t>Provincial HIV and AIDS Strategic Plan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553200" y="3505200"/>
            <a:ext cx="2133600" cy="1066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Calibri" pitchFamily="-106" charset="0"/>
              </a:rPr>
              <a:t>Provincial HIV and AIDS Operational Plan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33400" y="1371600"/>
            <a:ext cx="2057400" cy="5334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solidFill>
                  <a:srgbClr val="FFFFFF"/>
                </a:solidFill>
                <a:latin typeface="Calibri" pitchFamily="-106" charset="0"/>
              </a:rPr>
              <a:t>Ministries of  </a:t>
            </a:r>
            <a:r>
              <a:rPr lang="en-GB" sz="1400" dirty="0">
                <a:solidFill>
                  <a:srgbClr val="FFFFFF"/>
                </a:solidFill>
                <a:latin typeface="Calibri" pitchFamily="-106" charset="0"/>
              </a:rPr>
              <a:t>Planning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latin typeface="Calibri" pitchFamily="-106" charset="0"/>
              </a:rPr>
              <a:t>Econ Dev. </a:t>
            </a:r>
            <a:endParaRPr lang="en-GB" sz="1400" dirty="0">
              <a:solidFill>
                <a:srgbClr val="FFFFFF"/>
              </a:solidFill>
              <a:latin typeface="Calibri" pitchFamily="-106" charset="0"/>
            </a:endParaRPr>
          </a:p>
        </p:txBody>
      </p:sp>
      <p:sp>
        <p:nvSpPr>
          <p:cNvPr id="17" name="Down Arrow 16"/>
          <p:cNvSpPr>
            <a:spLocks noChangeArrowheads="1"/>
          </p:cNvSpPr>
          <p:nvPr/>
        </p:nvSpPr>
        <p:spPr bwMode="auto">
          <a:xfrm>
            <a:off x="4191000" y="1905000"/>
            <a:ext cx="304800" cy="2286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FFFFFF"/>
              </a:solidFill>
              <a:latin typeface="Calibri" pitchFamily="-106" charset="0"/>
            </a:endParaRPr>
          </a:p>
        </p:txBody>
      </p:sp>
      <p:sp>
        <p:nvSpPr>
          <p:cNvPr id="18" name="Down Arrow 17"/>
          <p:cNvSpPr>
            <a:spLocks noChangeArrowheads="1"/>
          </p:cNvSpPr>
          <p:nvPr/>
        </p:nvSpPr>
        <p:spPr bwMode="auto">
          <a:xfrm>
            <a:off x="4114800" y="2895600"/>
            <a:ext cx="457200" cy="762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FFFFFF"/>
              </a:solidFill>
              <a:latin typeface="Calibri" pitchFamily="-106" charset="0"/>
            </a:endParaRPr>
          </a:p>
        </p:txBody>
      </p:sp>
      <p:sp>
        <p:nvSpPr>
          <p:cNvPr id="19" name="Right Arrow 18"/>
          <p:cNvSpPr>
            <a:spLocks noChangeArrowheads="1"/>
          </p:cNvSpPr>
          <p:nvPr/>
        </p:nvSpPr>
        <p:spPr bwMode="auto">
          <a:xfrm>
            <a:off x="5943600" y="3733800"/>
            <a:ext cx="685800" cy="53340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FFFFFF"/>
              </a:solidFill>
              <a:latin typeface="Calibri" pitchFamily="-106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533400" y="2209800"/>
            <a:ext cx="2057400" cy="685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latin typeface="Calibri" pitchFamily="-106" charset="0"/>
              </a:rPr>
              <a:t>National:  SANAC </a:t>
            </a:r>
            <a:r>
              <a:rPr lang="en-GB" dirty="0">
                <a:solidFill>
                  <a:srgbClr val="FFFFFF"/>
                </a:solidFill>
                <a:latin typeface="Calibri" pitchFamily="-106" charset="0"/>
              </a:rPr>
              <a:t>(</a:t>
            </a:r>
            <a:r>
              <a:rPr lang="en-GB" dirty="0">
                <a:solidFill>
                  <a:srgbClr val="FFFFFF"/>
                </a:solidFill>
                <a:latin typeface="Calibri" pitchFamily="-106" charset="0"/>
              </a:rPr>
              <a:t>Presidency, DPSA)</a:t>
            </a:r>
            <a:endParaRPr lang="en-GB" dirty="0">
              <a:solidFill>
                <a:srgbClr val="FFFFFF"/>
              </a:solidFill>
              <a:latin typeface="Calibri" pitchFamily="-106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33400" y="3657600"/>
            <a:ext cx="2057400" cy="685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Calibri" pitchFamily="-106" charset="0"/>
              </a:rPr>
              <a:t>Provincial AIDS Council (Premier) 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429000" y="4876800"/>
            <a:ext cx="5257800" cy="685800"/>
          </a:xfrm>
          <a:prstGeom prst="rect">
            <a:avLst/>
          </a:prstGeom>
          <a:solidFill>
            <a:srgbClr val="0D0D0D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>
                <a:solidFill>
                  <a:srgbClr val="FFFFFF"/>
                </a:solidFill>
                <a:latin typeface="Calibri" pitchFamily="-106" charset="0"/>
              </a:rPr>
              <a:t>District/ Local HIV and AIDS Operational Plan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3400" y="4953000"/>
            <a:ext cx="2057400" cy="685800"/>
          </a:xfrm>
          <a:prstGeom prst="rect">
            <a:avLst/>
          </a:prstGeom>
          <a:solidFill>
            <a:srgbClr val="0D0D0D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latin typeface="Calibri" pitchFamily="-106" charset="0"/>
              </a:rPr>
              <a:t>District, Local ,Ward AIDS Councils</a:t>
            </a:r>
            <a:endParaRPr lang="en-GB" dirty="0">
              <a:solidFill>
                <a:srgbClr val="FFFFFF"/>
              </a:solidFill>
              <a:latin typeface="Calibri" pitchFamily="-106" charset="0"/>
            </a:endParaRPr>
          </a:p>
        </p:txBody>
      </p:sp>
      <p:sp>
        <p:nvSpPr>
          <p:cNvPr id="27" name="Down Arrow 26"/>
          <p:cNvSpPr>
            <a:spLocks noChangeArrowheads="1"/>
          </p:cNvSpPr>
          <p:nvPr/>
        </p:nvSpPr>
        <p:spPr bwMode="auto">
          <a:xfrm>
            <a:off x="7315200" y="4572000"/>
            <a:ext cx="381000" cy="4572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FFFFFF"/>
              </a:solidFill>
              <a:latin typeface="Calibri" pitchFamily="-10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1066800"/>
          </a:xfrm>
        </p:spPr>
        <p:txBody>
          <a:bodyPr/>
          <a:lstStyle/>
          <a:p>
            <a:r>
              <a:rPr lang="en-GB" sz="2800" b="1" smtClean="0"/>
              <a:t>Linkage between National and Department/ Agency Operational Planning </a:t>
            </a:r>
            <a:br>
              <a:rPr lang="en-GB" sz="2800" b="1" smtClean="0"/>
            </a:br>
            <a:r>
              <a:rPr lang="en-GB" sz="2800" b="1" smtClean="0">
                <a:solidFill>
                  <a:srgbClr val="FF0000"/>
                </a:solidFill>
              </a:rPr>
              <a:t>Dimensions of Mainstreaming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81200" y="3429000"/>
            <a:ext cx="1676400" cy="1447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GB" sz="1400" b="1">
                <a:solidFill>
                  <a:srgbClr val="FFFFFF"/>
                </a:solidFill>
              </a:rPr>
              <a:t>Departments Operational Plan 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2010-11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(</a:t>
            </a:r>
            <a:r>
              <a:rPr lang="en-GB" sz="1400" b="1">
                <a:solidFill>
                  <a:srgbClr val="FFFF00"/>
                </a:solidFill>
              </a:rPr>
              <a:t>Both Internal and External Dimensions</a:t>
            </a:r>
            <a:r>
              <a:rPr lang="en-GB" sz="1400" b="1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819400" y="1371600"/>
            <a:ext cx="3124200" cy="685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National HIV and AIDS Strategic Plan 2007-11, </a:t>
            </a:r>
            <a:r>
              <a:rPr lang="en-GB" sz="1200">
                <a:solidFill>
                  <a:srgbClr val="FFFF00"/>
                </a:solidFill>
                <a:latin typeface="Calibri" pitchFamily="34" charset="0"/>
              </a:rPr>
              <a:t>HIV&amp;AIDS and TB Management Policy for the Public Service 2009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6200" y="3429000"/>
            <a:ext cx="1752600" cy="1447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GB" sz="1600">
                <a:solidFill>
                  <a:srgbClr val="FFFFFF"/>
                </a:solidFill>
                <a:latin typeface="Calibri" pitchFamily="34" charset="0"/>
              </a:rPr>
              <a:t>Departments Operational Plan </a:t>
            </a:r>
          </a:p>
          <a:p>
            <a:pPr algn="ctr"/>
            <a:r>
              <a:rPr lang="en-GB" sz="1600">
                <a:solidFill>
                  <a:srgbClr val="FFFFFF"/>
                </a:solidFill>
                <a:latin typeface="Calibri" pitchFamily="34" charset="0"/>
              </a:rPr>
              <a:t>2010-11</a:t>
            </a:r>
          </a:p>
          <a:p>
            <a:pPr algn="ctr"/>
            <a:r>
              <a:rPr lang="en-GB" sz="1600">
                <a:solidFill>
                  <a:srgbClr val="FFFFFF"/>
                </a:solidFill>
                <a:latin typeface="Calibri" pitchFamily="34" charset="0"/>
              </a:rPr>
              <a:t>(</a:t>
            </a:r>
            <a:r>
              <a:rPr lang="en-GB" sz="1600">
                <a:solidFill>
                  <a:srgbClr val="FFFF00"/>
                </a:solidFill>
                <a:latin typeface="Calibri" pitchFamily="34" charset="0"/>
              </a:rPr>
              <a:t>Both Internal and External Dimensions</a:t>
            </a:r>
            <a:r>
              <a:rPr lang="en-GB" sz="2000">
                <a:solidFill>
                  <a:srgbClr val="FFFFFF"/>
                </a:solidFill>
                <a:latin typeface="Calibri" pitchFamily="34" charset="0"/>
              </a:rPr>
              <a:t>)</a:t>
            </a:r>
          </a:p>
        </p:txBody>
      </p: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>
            <a:off x="914400" y="2743200"/>
            <a:ext cx="73152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rot="5400000" flipH="1" flipV="1">
            <a:off x="3810001" y="2743200"/>
            <a:ext cx="1371600" cy="31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10000" y="3429000"/>
            <a:ext cx="1676400" cy="1447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GB" sz="1400" b="1">
                <a:solidFill>
                  <a:srgbClr val="FFFFFF"/>
                </a:solidFill>
              </a:rPr>
              <a:t>Departments Operational Plan 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2010-11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(</a:t>
            </a:r>
            <a:r>
              <a:rPr lang="en-GB" sz="1400" b="1">
                <a:solidFill>
                  <a:srgbClr val="FFFF00"/>
                </a:solidFill>
              </a:rPr>
              <a:t>Both Internal and External Dimensions</a:t>
            </a:r>
            <a:r>
              <a:rPr lang="en-GB" sz="1400" b="1">
                <a:solidFill>
                  <a:srgbClr val="FFFFFF"/>
                </a:solidFill>
              </a:rPr>
              <a:t>)</a:t>
            </a:r>
          </a:p>
          <a:p>
            <a:pPr algn="ctr"/>
            <a:endParaRPr lang="en-GB" sz="1400" b="1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638800" y="3429000"/>
            <a:ext cx="1676400" cy="1447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GB" sz="1400" b="1">
                <a:solidFill>
                  <a:srgbClr val="FFFFFF"/>
                </a:solidFill>
              </a:rPr>
              <a:t>Departments Operational Plan 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2010-11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(</a:t>
            </a:r>
            <a:r>
              <a:rPr lang="en-GB" sz="1400" b="1">
                <a:solidFill>
                  <a:srgbClr val="FFFF00"/>
                </a:solidFill>
              </a:rPr>
              <a:t>Both Internal and External Dimensions</a:t>
            </a:r>
            <a:r>
              <a:rPr lang="en-GB" sz="1400" b="1">
                <a:solidFill>
                  <a:srgbClr val="FFFFFF"/>
                </a:solidFill>
              </a:rPr>
              <a:t>)</a:t>
            </a:r>
          </a:p>
          <a:p>
            <a:pPr algn="ctr"/>
            <a:endParaRPr lang="en-GB" sz="16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391400" y="3429000"/>
            <a:ext cx="1676400" cy="1447800"/>
          </a:xfrm>
          <a:prstGeom prst="rect">
            <a:avLst/>
          </a:prstGeom>
          <a:gradFill rotWithShape="1">
            <a:gsLst>
              <a:gs pos="0">
                <a:srgbClr val="920000"/>
              </a:gs>
              <a:gs pos="20000">
                <a:srgbClr val="8E0000"/>
              </a:gs>
              <a:gs pos="100000">
                <a:srgbClr val="6B0000"/>
              </a:gs>
            </a:gsLst>
            <a:lin ang="5400000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GB" sz="1400" b="1">
                <a:solidFill>
                  <a:srgbClr val="FFFFFF"/>
                </a:solidFill>
              </a:rPr>
              <a:t>Departments Operational Plan 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2010-11</a:t>
            </a:r>
          </a:p>
          <a:p>
            <a:pPr algn="ctr"/>
            <a:r>
              <a:rPr lang="en-GB" sz="1400" b="1">
                <a:solidFill>
                  <a:srgbClr val="FFFFFF"/>
                </a:solidFill>
              </a:rPr>
              <a:t>(</a:t>
            </a:r>
            <a:r>
              <a:rPr lang="en-GB" sz="1400" b="1">
                <a:solidFill>
                  <a:srgbClr val="FFFF00"/>
                </a:solidFill>
              </a:rPr>
              <a:t>Both Internal and External Dimensions</a:t>
            </a:r>
            <a:r>
              <a:rPr lang="en-GB" sz="1400" b="1">
                <a:solidFill>
                  <a:srgbClr val="FFFFFF"/>
                </a:solidFill>
              </a:rPr>
              <a:t>)</a:t>
            </a:r>
          </a:p>
          <a:p>
            <a:pPr algn="ctr"/>
            <a:endParaRPr lang="en-GB" sz="1400" b="1">
              <a:solidFill>
                <a:srgbClr val="FFFFFF"/>
              </a:solidFill>
            </a:endParaRPr>
          </a:p>
        </p:txBody>
      </p: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 rot="5400000" flipH="1" flipV="1">
            <a:off x="7885907" y="3085306"/>
            <a:ext cx="685800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rot="5400000" flipH="1" flipV="1">
            <a:off x="6134894" y="3085306"/>
            <a:ext cx="6858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 rot="5400000" flipH="1" flipV="1">
            <a:off x="2553494" y="3085306"/>
            <a:ext cx="6858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 rot="5400000" flipH="1" flipV="1">
            <a:off x="572294" y="3085306"/>
            <a:ext cx="6858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Drivers of the Epidemic: SADC Think Tank 2006</a:t>
            </a:r>
          </a:p>
        </p:txBody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991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Social and structural Drivers:</a:t>
            </a:r>
          </a:p>
          <a:p>
            <a:pPr lvl="1">
              <a:lnSpc>
                <a:spcPct val="80000"/>
              </a:lnSpc>
            </a:pPr>
            <a:r>
              <a:rPr lang="en-US" sz="2000" b="1" dirty="0" smtClean="0">
                <a:solidFill>
                  <a:schemeClr val="folHlink"/>
                </a:solidFill>
              </a:rPr>
              <a:t>High Population </a:t>
            </a:r>
            <a:r>
              <a:rPr lang="en-US" sz="2000" b="1" dirty="0" smtClean="0">
                <a:solidFill>
                  <a:schemeClr val="folHlink"/>
                </a:solidFill>
              </a:rPr>
              <a:t>Mobility (and or residence close to major roads)</a:t>
            </a:r>
            <a:endParaRPr lang="en-US" sz="2000" b="1" dirty="0" smtClean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Inequalities of </a:t>
            </a:r>
            <a:r>
              <a:rPr lang="en-US" sz="2000" dirty="0" smtClean="0"/>
              <a:t>wealth (unemployment and deprivation)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G</a:t>
            </a:r>
            <a:r>
              <a:rPr lang="en-US" sz="2000" dirty="0" smtClean="0"/>
              <a:t>ender  and social inequality ( transactional sex, social resonance with MCP)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Contributing Drivers: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Male attitude and </a:t>
            </a:r>
            <a:r>
              <a:rPr lang="en-US" sz="2000" dirty="0" smtClean="0"/>
              <a:t>behaviors 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Intergenerational Sex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Gender and Sexual Violence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Stigma and lack of openness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Untreated viral STIs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Key Drivers: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Multiple and Concurrent Partnerships by men and women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Low consistent condom use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Low levels of male </a:t>
            </a:r>
            <a:r>
              <a:rPr lang="en-US" sz="2000" dirty="0" smtClean="0"/>
              <a:t>circumcision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Other Sources: HSRC 2008 Population Survey, KYE KYR Report etc.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sz="3200" b="1" smtClean="0"/>
              <a:t>SA and Mainstreaming of HIV&amp;AIDS:  Where we come from 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 sz="2400" dirty="0" smtClean="0"/>
              <a:t>Entry Point to mainstreaming HIV&amp;AIDS:</a:t>
            </a:r>
          </a:p>
          <a:p>
            <a:pPr lvl="1"/>
            <a:r>
              <a:rPr lang="en-US" sz="2000" dirty="0" smtClean="0"/>
              <a:t> Capacity Development </a:t>
            </a:r>
            <a:r>
              <a:rPr lang="en-US" sz="2000" b="1" dirty="0" smtClean="0"/>
              <a:t>(TOT Training)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HCT Campaign</a:t>
            </a:r>
          </a:p>
          <a:p>
            <a:pPr>
              <a:buFont typeface="Arial" charset="0"/>
              <a:buNone/>
            </a:pPr>
            <a:endParaRPr lang="en-US" sz="2400" dirty="0" smtClean="0"/>
          </a:p>
          <a:p>
            <a:r>
              <a:rPr lang="en-US" sz="2400" b="1" dirty="0" smtClean="0">
                <a:solidFill>
                  <a:schemeClr val="folHlink"/>
                </a:solidFill>
              </a:rPr>
              <a:t>Mainstreaming in Local Government</a:t>
            </a:r>
            <a:r>
              <a:rPr lang="en-US" sz="2400" b="1" dirty="0" smtClean="0"/>
              <a:t>: </a:t>
            </a:r>
            <a:r>
              <a:rPr lang="en-US" sz="2400" dirty="0" smtClean="0"/>
              <a:t>Guidelines </a:t>
            </a:r>
            <a:r>
              <a:rPr lang="en-US" sz="2400" dirty="0" smtClean="0"/>
              <a:t>on Local Government and Traditional Affairs launched in 2008 and implemented in Municipalities and currently implemented</a:t>
            </a:r>
          </a:p>
          <a:p>
            <a:endParaRPr lang="en-US" sz="2400" dirty="0" smtClean="0"/>
          </a:p>
          <a:p>
            <a:r>
              <a:rPr lang="en-US" sz="2000" b="1" dirty="0" smtClean="0"/>
              <a:t>Mainstreaming is a Policy Measure </a:t>
            </a:r>
            <a:r>
              <a:rPr lang="en-US" sz="2000" dirty="0" smtClean="0"/>
              <a:t>in </a:t>
            </a:r>
            <a:r>
              <a:rPr lang="en-US" sz="2000" b="1" i="1" dirty="0" smtClean="0"/>
              <a:t>“HIV&amp;AIDS and TB Management Policy for the Public Sector”</a:t>
            </a:r>
            <a:r>
              <a:rPr lang="en-US" sz="2000" dirty="0" smtClean="0"/>
              <a:t> </a:t>
            </a:r>
            <a:r>
              <a:rPr lang="en-US" sz="2000" dirty="0" smtClean="0"/>
              <a:t>approved by MPSA in  </a:t>
            </a:r>
            <a:r>
              <a:rPr lang="en-US" sz="2000" dirty="0" smtClean="0"/>
              <a:t>2009 for implementation with effect from 1 April 2010</a:t>
            </a:r>
          </a:p>
          <a:p>
            <a:endParaRPr lang="en-US" sz="2000" dirty="0" smtClean="0"/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 lvl="1">
              <a:buFont typeface="Arial" charset="0"/>
              <a:buNone/>
            </a:pPr>
            <a:endParaRPr lang="en-US" sz="2400" dirty="0" smtClean="0"/>
          </a:p>
          <a:p>
            <a:pPr>
              <a:buFont typeface="Arial" charset="0"/>
              <a:buNone/>
            </a:pPr>
            <a:endParaRPr lang="en-US" sz="1800" dirty="0" smtClean="0"/>
          </a:p>
          <a:p>
            <a:pPr>
              <a:buFont typeface="Arial" charset="0"/>
              <a:buNone/>
            </a:pPr>
            <a:endParaRPr lang="en-US" sz="1800" dirty="0" smtClean="0"/>
          </a:p>
          <a:p>
            <a:endParaRPr lang="en-US" sz="1400" dirty="0" smtClean="0"/>
          </a:p>
          <a:p>
            <a:pPr>
              <a:buFont typeface="Arial" charset="0"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1789</Words>
  <Application>Microsoft Office PowerPoint</Application>
  <PresentationFormat>On-screen Show (4:3)</PresentationFormat>
  <Paragraphs>247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Arial</vt:lpstr>
      <vt:lpstr>Office Theme</vt:lpstr>
      <vt:lpstr>Photo Editor Photo</vt:lpstr>
      <vt:lpstr>Mainstreaming of HIV&amp;AIDS in SA Projects from SADC, National and Provincial Possibilities</vt:lpstr>
      <vt:lpstr>Presentation Outline</vt:lpstr>
      <vt:lpstr>Setting the Public Service and Administration Context</vt:lpstr>
      <vt:lpstr>Mainstreaming Defined</vt:lpstr>
      <vt:lpstr>Developmental Context for AIDS: Government Priorities (2010-2014)</vt:lpstr>
      <vt:lpstr>Linkage between National, Provincial, District, Local and Ward Levels of Mainstreaming </vt:lpstr>
      <vt:lpstr>Linkage between National and Department/ Agency Operational Planning  Dimensions of Mainstreaming</vt:lpstr>
      <vt:lpstr>Drivers of the Epidemic: SADC Think Tank 2006</vt:lpstr>
      <vt:lpstr>SA and Mainstreaming of HIV&amp;AIDS:  Where we come from </vt:lpstr>
      <vt:lpstr> SA and Mainstreaming of HIV&amp;AIDS:  Where we going to</vt:lpstr>
      <vt:lpstr>SA and Mainstreaming of HIV&amp;AIDS:  Where we come from: Sector examples</vt:lpstr>
      <vt:lpstr>SA and Mainstreaming of HIV&amp;AIDS:  Where we are going to</vt:lpstr>
      <vt:lpstr>Mainstreaming HIV&amp;AIDS into Environmental Impact Assessments </vt:lpstr>
      <vt:lpstr> Mainstreaming HIV&amp;AIDS into SADC Free Trade Agreement 2018</vt:lpstr>
      <vt:lpstr>Mainstreaming HIV&amp;AIDS into SADC Free Trade Agreement 2018</vt:lpstr>
      <vt:lpstr> HIV and AIDS Mainstreaming in National development and Sector Plans</vt:lpstr>
      <vt:lpstr>Mainstreaming into Basic Education: CSLT </vt:lpstr>
      <vt:lpstr>Capacity development Framework for SADC HIV&amp;AIDS 2010-2015 Strategic Framework</vt:lpstr>
      <vt:lpstr>Mainstreaming HIV&amp;AIDS into Economic Drivers in the KZN Province: Possibilities</vt:lpstr>
      <vt:lpstr>Recommendations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Lenovo User</cp:lastModifiedBy>
  <cp:revision>49</cp:revision>
  <dcterms:created xsi:type="dcterms:W3CDTF">2010-11-10T04:21:49Z</dcterms:created>
  <dcterms:modified xsi:type="dcterms:W3CDTF">2011-03-02T09:03:26Z</dcterms:modified>
</cp:coreProperties>
</file>